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1pPr>
    <a:lvl2pPr marL="0" marR="0" indent="4572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2pPr>
    <a:lvl3pPr marL="0" marR="0" indent="9144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3pPr>
    <a:lvl4pPr marL="0" marR="0" indent="13716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4pPr>
    <a:lvl5pPr marL="0" marR="0" indent="18288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5pPr>
    <a:lvl6pPr marL="0" marR="0" indent="22860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6pPr>
    <a:lvl7pPr marL="0" marR="0" indent="27432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7pPr>
    <a:lvl8pPr marL="0" marR="0" indent="32004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8pPr>
    <a:lvl9pPr marL="0" marR="0" indent="36576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주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주제</a:t>
            </a:r>
          </a:p>
        </p:txBody>
      </p:sp>
      <p:sp>
        <p:nvSpPr>
          <p:cNvPr id="16" name="위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위치</a:t>
            </a:r>
          </a:p>
        </p:txBody>
      </p:sp>
      <p:sp>
        <p:nvSpPr>
          <p:cNvPr id="17" name="저자 및 날짜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572516">
              <a:defRPr sz="3528" spc="105"/>
            </a:lvl1pPr>
          </a:lstStyle>
          <a:p>
            <a:r>
              <a:t>저자 및 날짜</a:t>
            </a:r>
          </a:p>
        </p:txBody>
      </p:sp>
      <p:sp>
        <p:nvSpPr>
          <p:cNvPr id="18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19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전용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12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의제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 defTabSz="572516">
              <a:defRPr sz="3528" spc="105">
                <a:solidFill>
                  <a:srgbClr val="8AACB9"/>
                </a:solidFill>
              </a:defRPr>
            </a:lvl1pPr>
          </a:lstStyle>
          <a:p>
            <a:r>
              <a:t>의제 부제</a:t>
            </a:r>
          </a:p>
        </p:txBody>
      </p:sp>
      <p:sp>
        <p:nvSpPr>
          <p:cNvPr id="13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3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z="9000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r>
              <a:t>의제 제목</a:t>
            </a:r>
          </a:p>
        </p:txBody>
      </p:sp>
      <p:sp>
        <p:nvSpPr>
          <p:cNvPr id="134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내역서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5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중요한 사실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4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 defTabSz="572516">
              <a:defRPr sz="3430" spc="102">
                <a:solidFill>
                  <a:schemeClr val="accent1"/>
                </a:solidFill>
              </a:defRPr>
            </a:lvl1pPr>
          </a:lstStyle>
          <a:p>
            <a:r>
              <a:t>사실 정보</a:t>
            </a:r>
          </a:p>
        </p:txBody>
      </p:sp>
      <p:sp>
        <p:nvSpPr>
          <p:cNvPr id="15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6" name="선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인용">
    <p:bg>
      <p:bgPr>
        <a:solidFill>
          <a:srgbClr val="FF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속성</a:t>
            </a:r>
          </a:p>
        </p:txBody>
      </p:sp>
      <p:sp>
        <p:nvSpPr>
          <p:cNvPr id="16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6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6" name="분홍색 배경에 밝은 터키색 카세트테이프"/>
          <p:cNvSpPr>
            <a:spLocks noGrp="1"/>
          </p:cNvSpPr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7" name="노란색 배경 앞의 초록색 책장에 놓인 작은 복고풍 시계"/>
          <p:cNvSpPr>
            <a:spLocks noGrp="1"/>
          </p:cNvSpPr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일렬로 늘어진 분홍색, 파란색, 주황색, 초록색 계열의 형광색 빈티지 텔레비전 네 대"/>
          <p:cNvSpPr>
            <a:spLocks noGrp="1"/>
          </p:cNvSpPr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페이지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노란색 배경 앞 초록색 책장에 일렬로 늘어진 작은 복고풍 시계 일곱 개"/>
          <p:cNvSpPr>
            <a:spLocks noGrp="1"/>
          </p:cNvSpPr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8" name="주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주제</a:t>
            </a:r>
          </a:p>
        </p:txBody>
      </p:sp>
      <p:sp>
        <p:nvSpPr>
          <p:cNvPr id="29" name="위치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위치</a:t>
            </a:r>
          </a:p>
        </p:txBody>
      </p:sp>
      <p:sp>
        <p:nvSpPr>
          <p:cNvPr id="30" name="저자 및 날짜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467359">
              <a:lnSpc>
                <a:spcPct val="130000"/>
              </a:lnSpc>
              <a:defRPr sz="3520" spc="105">
                <a:solidFill>
                  <a:srgbClr val="FFFFFF"/>
                </a:solidFill>
              </a:defRPr>
            </a:lvl1pPr>
          </a:lstStyle>
          <a:p>
            <a:r>
              <a:t>저자 및 날짜</a:t>
            </a:r>
          </a:p>
        </p:txBody>
      </p:sp>
      <p:sp>
        <p:nvSpPr>
          <p:cNvPr id="31" name="선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2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3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4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1pPr>
            <a:lvl2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2pPr>
            <a:lvl3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3pPr>
            <a:lvl4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4pPr>
            <a:lvl5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3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 대체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46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8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7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8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6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9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사진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78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9" name="노란색 패턴 벽지 앞 빈티지 텔레비전"/>
          <p:cNvSpPr>
            <a:spLocks noGrp="1"/>
          </p:cNvSpPr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1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작은 라이브 비디오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2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큰 라이브 비디오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10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2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섹션 제목</a:t>
            </a:r>
          </a:p>
        </p:txBody>
      </p:sp>
      <p:sp>
        <p:nvSpPr>
          <p:cNvPr id="112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1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프레젠테이션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선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7624" y="128750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We are ing"/>
          <p:cNvSpPr txBox="1">
            <a:spLocks noGrp="1"/>
          </p:cNvSpPr>
          <p:nvPr>
            <p:ph type="ctrTitle"/>
          </p:nvPr>
        </p:nvSpPr>
        <p:spPr>
          <a:xfrm>
            <a:off x="2082800" y="5238787"/>
            <a:ext cx="20205700" cy="1804231"/>
          </a:xfrm>
          <a:prstGeom prst="rect">
            <a:avLst/>
          </a:prstGeom>
        </p:spPr>
        <p:txBody>
          <a:bodyPr/>
          <a:lstStyle>
            <a:lvl1pPr>
              <a:defRPr sz="9500" i="1" spc="285">
                <a:solidFill>
                  <a:schemeClr val="accent6"/>
                </a:solidFill>
              </a:defRPr>
            </a:lvl1pPr>
          </a:lstStyle>
          <a:p>
            <a:r>
              <a:t>We are ing</a:t>
            </a:r>
          </a:p>
        </p:txBody>
      </p:sp>
      <p:sp>
        <p:nvSpPr>
          <p:cNvPr id="203" name="- 국하현…"/>
          <p:cNvSpPr txBox="1">
            <a:spLocks noGrp="1"/>
          </p:cNvSpPr>
          <p:nvPr>
            <p:ph type="subTitle" sz="quarter" idx="1"/>
          </p:nvPr>
        </p:nvSpPr>
        <p:spPr>
          <a:xfrm>
            <a:off x="16693168" y="7446343"/>
            <a:ext cx="5595332" cy="30800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국하현</a:t>
            </a:r>
          </a:p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김민재</a:t>
            </a:r>
          </a:p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김진우 </a:t>
            </a:r>
          </a:p>
        </p:txBody>
      </p:sp>
      <p:sp>
        <p:nvSpPr>
          <p:cNvPr id="204" name="“WING_”"/>
          <p:cNvSpPr txBox="1"/>
          <p:nvPr/>
        </p:nvSpPr>
        <p:spPr>
          <a:xfrm>
            <a:off x="2082800" y="2224693"/>
            <a:ext cx="20205700" cy="2164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584200">
              <a:lnSpc>
                <a:spcPct val="90000"/>
              </a:lnSpc>
              <a:defRPr sz="11500" b="1" cap="all" spc="344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t>“WING_”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공통 UI"/>
          <p:cNvSpPr txBox="1">
            <a:spLocks noGrp="1"/>
          </p:cNvSpPr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z="8730" u="sng" spc="261">
                <a:solidFill>
                  <a:schemeClr val="accent6"/>
                </a:solidFill>
              </a:defRPr>
            </a:lvl1pPr>
          </a:lstStyle>
          <a:p>
            <a:r>
              <a:t>공통 UI</a:t>
            </a:r>
          </a:p>
        </p:txBody>
      </p:sp>
      <p:pic>
        <p:nvPicPr>
          <p:cNvPr id="269" name="SignIn.png" descr="SignIn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41123" y="2119682"/>
            <a:ext cx="6806880" cy="9786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SignUpPageFix.png" descr="SignUpPageFix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30371" y="1650039"/>
            <a:ext cx="8014659" cy="10256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관리자 UI"/>
          <p:cNvSpPr txBox="1">
            <a:spLocks noGrp="1"/>
          </p:cNvSpPr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z="8730" u="sng" spc="261">
                <a:solidFill>
                  <a:schemeClr val="accent6"/>
                </a:solidFill>
              </a:defRPr>
            </a:lvl1pPr>
          </a:lstStyle>
          <a:p>
            <a:r>
              <a:t>관리자 UI</a:t>
            </a:r>
          </a:p>
        </p:txBody>
      </p:sp>
      <p:pic>
        <p:nvPicPr>
          <p:cNvPr id="273" name="AdminMainPage.png" descr="AdminMain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08997" y="1126711"/>
            <a:ext cx="16306406" cy="11302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관리자 UI"/>
          <p:cNvSpPr txBox="1">
            <a:spLocks noGrp="1"/>
          </p:cNvSpPr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z="8730" u="sng" spc="261">
                <a:solidFill>
                  <a:schemeClr val="accent6"/>
                </a:solidFill>
              </a:defRPr>
            </a:lvl1pPr>
          </a:lstStyle>
          <a:p>
            <a:r>
              <a:t>관리자 UI</a:t>
            </a:r>
          </a:p>
        </p:txBody>
      </p:sp>
      <p:pic>
        <p:nvPicPr>
          <p:cNvPr id="276" name="SalesDashboardDetailPage.png" descr="SalesDashboardDetailPage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36869" y="3078952"/>
            <a:ext cx="10761710" cy="9271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SalesDashboardPage.png" descr="SalesDashboard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7146" y="3079036"/>
            <a:ext cx="11850694" cy="9271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관리자 UI"/>
          <p:cNvSpPr txBox="1">
            <a:spLocks noGrp="1"/>
          </p:cNvSpPr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z="8730" u="sng" spc="261">
                <a:solidFill>
                  <a:schemeClr val="accent6"/>
                </a:solidFill>
              </a:defRPr>
            </a:lvl1pPr>
          </a:lstStyle>
          <a:p>
            <a:r>
              <a:t>관리자 UI</a:t>
            </a:r>
          </a:p>
        </p:txBody>
      </p:sp>
      <p:pic>
        <p:nvPicPr>
          <p:cNvPr id="280" name="AddProductPage.png" descr="AddProduct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99355" y="1011530"/>
            <a:ext cx="8560532" cy="5566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AddProductPage2.png" descr="AddProductPage2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99355" y="6640331"/>
            <a:ext cx="8560532" cy="5904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roductManagementPage.png" descr="ProductManagementP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92457" y="2955790"/>
            <a:ext cx="11653621" cy="9513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관리자 UI"/>
          <p:cNvSpPr txBox="1">
            <a:spLocks noGrp="1"/>
          </p:cNvSpPr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z="8730" u="sng" spc="261">
                <a:solidFill>
                  <a:schemeClr val="accent6"/>
                </a:solidFill>
              </a:defRPr>
            </a:lvl1pPr>
          </a:lstStyle>
          <a:p>
            <a:r>
              <a:t>관리자 UI</a:t>
            </a:r>
          </a:p>
        </p:txBody>
      </p:sp>
      <p:pic>
        <p:nvPicPr>
          <p:cNvPr id="285" name="UserExpenseManagementPage.png" descr="UserExpenseManagement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35960" y="1072604"/>
            <a:ext cx="13969117" cy="11411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관리자 UI"/>
          <p:cNvSpPr txBox="1">
            <a:spLocks noGrp="1"/>
          </p:cNvSpPr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z="8730" u="sng" spc="261">
                <a:solidFill>
                  <a:schemeClr val="accent6"/>
                </a:solidFill>
              </a:defRPr>
            </a:lvl1pPr>
          </a:lstStyle>
          <a:p>
            <a:r>
              <a:t>관리자 UI</a:t>
            </a:r>
          </a:p>
        </p:txBody>
      </p:sp>
      <p:pic>
        <p:nvPicPr>
          <p:cNvPr id="288" name="PaymentMethodManagementPage.png" descr="PaymentMethodManagement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437" y="2915632"/>
            <a:ext cx="11483787" cy="95941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UserExpenseCategoryPage.png" descr="UserExpenseCategory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13" y="2882051"/>
            <a:ext cx="11483787" cy="966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관리자 UI"/>
          <p:cNvSpPr txBox="1">
            <a:spLocks noGrp="1"/>
          </p:cNvSpPr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z="8730" u="sng" spc="261">
                <a:solidFill>
                  <a:schemeClr val="accent6"/>
                </a:solidFill>
              </a:defRPr>
            </a:lvl1pPr>
          </a:lstStyle>
          <a:p>
            <a:r>
              <a:t>관리자 UI</a:t>
            </a:r>
          </a:p>
        </p:txBody>
      </p:sp>
      <p:pic>
        <p:nvPicPr>
          <p:cNvPr id="292" name="MemberManagementPage.png" descr="MemberManagement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7226" y="2916807"/>
            <a:ext cx="11615483" cy="9591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MemberDetailPage.png" descr="MemberDetail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578279" y="2916807"/>
            <a:ext cx="11111899" cy="9591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관리자 UI"/>
          <p:cNvSpPr txBox="1">
            <a:spLocks noGrp="1"/>
          </p:cNvSpPr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z="8730" spc="261"/>
            </a:lvl1pPr>
          </a:lstStyle>
          <a:p>
            <a:r>
              <a:t>관리자 UI</a:t>
            </a:r>
          </a:p>
        </p:txBody>
      </p:sp>
      <p:pic>
        <p:nvPicPr>
          <p:cNvPr id="296" name="CustomerServicePage.png" descr="CustomerService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95084" y="3087576"/>
            <a:ext cx="10186452" cy="9330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CustomerServiceDetailPage.png" descr="CustomerServiceDetail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629" y="1214484"/>
            <a:ext cx="7808019" cy="6306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CustomerServiceAddPage.png" descr="CustomerServiceAddP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765647" y="5401569"/>
            <a:ext cx="8767659" cy="70160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사용자 UI"/>
          <p:cNvSpPr txBox="1">
            <a:spLocks noGrp="1"/>
          </p:cNvSpPr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z="8730" spc="261"/>
            </a:lvl1pPr>
          </a:lstStyle>
          <a:p>
            <a:r>
              <a:t>사용자 UI</a:t>
            </a:r>
          </a:p>
        </p:txBody>
      </p:sp>
      <p:pic>
        <p:nvPicPr>
          <p:cNvPr id="301" name="ExpenseManagementPage.png" descr="ExpenseManagement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63415" y="3183014"/>
            <a:ext cx="10927599" cy="9139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ExpenseManagementUpdatePage.png" descr="ExpenseManagementUpdate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097332" y="3183014"/>
            <a:ext cx="11374636" cy="9139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사용자 UI"/>
          <p:cNvSpPr txBox="1">
            <a:spLocks noGrp="1"/>
          </p:cNvSpPr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z="8730" spc="261"/>
            </a:lvl1pPr>
          </a:lstStyle>
          <a:p>
            <a:r>
              <a:t>사용자 UI</a:t>
            </a:r>
          </a:p>
        </p:txBody>
      </p:sp>
      <p:pic>
        <p:nvPicPr>
          <p:cNvPr id="305" name="userCardUi1.png" descr="userCardUi1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560" y="1146685"/>
            <a:ext cx="8658215" cy="7266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roductPurchasePage.png" descr="ProductPurchase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471166" y="5924645"/>
            <a:ext cx="5959464" cy="6614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ProductsPage.png" descr="ProductsP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5200" y="3238708"/>
            <a:ext cx="11114518" cy="90825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UBJECT…"/>
          <p:cNvSpPr txBox="1">
            <a:spLocks noGrp="1"/>
          </p:cNvSpPr>
          <p:nvPr>
            <p:ph type="body" sz="half" idx="1"/>
          </p:nvPr>
        </p:nvSpPr>
        <p:spPr>
          <a:xfrm>
            <a:off x="1126543" y="3364760"/>
            <a:ext cx="8685192" cy="8385974"/>
          </a:xfrm>
          <a:prstGeom prst="rect">
            <a:avLst/>
          </a:prstGeom>
        </p:spPr>
        <p:txBody>
          <a:bodyPr/>
          <a:lstStyle/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z="5044" spc="50"/>
            </a:pPr>
            <a:r>
              <a:t>SUBJECT</a:t>
            </a:r>
          </a:p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z="5044" spc="50"/>
            </a:pPr>
            <a:r>
              <a:t>WHY?</a:t>
            </a:r>
          </a:p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z="5044" spc="50"/>
            </a:pPr>
            <a:r>
              <a:t>유저플로우</a:t>
            </a:r>
          </a:p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z="5044" spc="50"/>
            </a:pPr>
            <a:r>
              <a:t>관리자 화면</a:t>
            </a:r>
          </a:p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z="5044" spc="50"/>
            </a:pPr>
            <a:r>
              <a:t>사용자 화면</a:t>
            </a:r>
          </a:p>
        </p:txBody>
      </p:sp>
      <p:sp>
        <p:nvSpPr>
          <p:cNvPr id="207" name="개요"/>
          <p:cNvSpPr txBox="1">
            <a:spLocks noGrp="1"/>
          </p:cNvSpPr>
          <p:nvPr>
            <p:ph type="title"/>
          </p:nvPr>
        </p:nvSpPr>
        <p:spPr>
          <a:xfrm>
            <a:off x="1126543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r>
              <a:t>개요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사용자 UI"/>
          <p:cNvSpPr txBox="1">
            <a:spLocks noGrp="1"/>
          </p:cNvSpPr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z="8730" spc="261"/>
            </a:lvl1pPr>
          </a:lstStyle>
          <a:p>
            <a:r>
              <a:t>사용자 UI</a:t>
            </a:r>
          </a:p>
        </p:txBody>
      </p:sp>
      <p:pic>
        <p:nvPicPr>
          <p:cNvPr id="310" name="CustomerServicePage.png" descr="CustomerService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64599" y="3136986"/>
            <a:ext cx="10472765" cy="9231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CustomerServiceAddPage.png" descr="CustomerServiceAdd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558" y="1008247"/>
            <a:ext cx="8096494" cy="5341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CustomerServiceDetailPage.png" descr="CustomerServiceDetailP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227558" y="6294672"/>
            <a:ext cx="8096494" cy="6273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사용자 UI"/>
          <p:cNvSpPr txBox="1">
            <a:spLocks noGrp="1"/>
          </p:cNvSpPr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z="8730" spc="261"/>
            </a:lvl1pPr>
          </a:lstStyle>
          <a:p>
            <a:r>
              <a:t>사용자 UI</a:t>
            </a:r>
          </a:p>
        </p:txBody>
      </p:sp>
      <p:pic>
        <p:nvPicPr>
          <p:cNvPr id="315" name="userCardSell.png" descr="userCardSell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348" y="1200753"/>
            <a:ext cx="8179308" cy="7104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ProductPurchasePage.png" descr="ProductPurchase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662980" y="6058059"/>
            <a:ext cx="5902541" cy="6369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UserMyPage2222.png" descr="UserMyPage2222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3179" y="2961600"/>
            <a:ext cx="10601174" cy="9425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사용자 UI"/>
          <p:cNvSpPr txBox="1">
            <a:spLocks noGrp="1"/>
          </p:cNvSpPr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z="8730" spc="261"/>
            </a:lvl1pPr>
          </a:lstStyle>
          <a:p>
            <a:r>
              <a:t>사용자 UI</a:t>
            </a:r>
          </a:p>
        </p:txBody>
      </p:sp>
      <p:pic>
        <p:nvPicPr>
          <p:cNvPr id="320" name="UserMyProductsPage.png" descr="UserMyProducts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421" y="1145515"/>
            <a:ext cx="8094992" cy="6592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UserMyProductsDetailPage.png" descr="UserMyProductsDetail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179" y="5825373"/>
            <a:ext cx="7507616" cy="6592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UserMyPage.png" descr="UserMyP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7" y="3163251"/>
            <a:ext cx="9716965" cy="9178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hank YOU for watch"/>
          <p:cNvSpPr txBox="1">
            <a:spLocks noGrp="1"/>
          </p:cNvSpPr>
          <p:nvPr>
            <p:ph type="ctrTitle"/>
          </p:nvPr>
        </p:nvSpPr>
        <p:spPr>
          <a:xfrm>
            <a:off x="2089150" y="5475631"/>
            <a:ext cx="20205700" cy="207389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i="1"/>
            </a:lvl1pPr>
          </a:lstStyle>
          <a:p>
            <a:r>
              <a:t>Thank YOU for watch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ubject"/>
          <p:cNvSpPr txBox="1">
            <a:spLocks noGrp="1"/>
          </p:cNvSpPr>
          <p:nvPr>
            <p:ph type="title"/>
          </p:nvPr>
        </p:nvSpPr>
        <p:spPr>
          <a:xfrm>
            <a:off x="1126543" y="1265981"/>
            <a:ext cx="6352903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Subject</a:t>
            </a:r>
          </a:p>
        </p:txBody>
      </p:sp>
      <p:pic>
        <p:nvPicPr>
          <p:cNvPr id="210" name="스크린샷_2024-10-14_오후_10.39.17-removebg-preview.png" descr="스크린샷_2024-10-14_오후_10.39.17-removebg-preview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98" y="4240743"/>
            <a:ext cx="2085958" cy="2410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ngegg (2).png" descr="pngegg (2)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344201" y="1886249"/>
            <a:ext cx="4521348" cy="4760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8564" y="6870312"/>
            <a:ext cx="2220810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free-icon-spending-17208746.png" descr="free-icon-spending-17208746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4076" y="4666675"/>
            <a:ext cx="2361262" cy="214008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습관이된 과소비"/>
          <p:cNvSpPr txBox="1"/>
          <p:nvPr/>
        </p:nvSpPr>
        <p:spPr>
          <a:xfrm>
            <a:off x="1263453" y="9900999"/>
            <a:ext cx="5424218" cy="115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lvl="1" algn="l">
              <a:lnSpc>
                <a:spcPct val="160000"/>
              </a:lnSpc>
              <a:defRPr sz="5200" spc="52"/>
            </a:pPr>
            <a:r>
              <a:rPr dirty="0" err="1"/>
              <a:t>습관이된</a:t>
            </a:r>
            <a:r>
              <a:rPr dirty="0"/>
              <a:t> </a:t>
            </a:r>
            <a:r>
              <a:rPr dirty="0" err="1"/>
              <a:t>과소비</a:t>
            </a:r>
            <a:endParaRPr dirty="0"/>
          </a:p>
        </p:txBody>
      </p:sp>
      <p:sp>
        <p:nvSpPr>
          <p:cNvPr id="215" name="고착화된 문서"/>
          <p:cNvSpPr txBox="1"/>
          <p:nvPr/>
        </p:nvSpPr>
        <p:spPr>
          <a:xfrm>
            <a:off x="7715200" y="5087408"/>
            <a:ext cx="4743887" cy="1149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lvl="1" algn="l">
              <a:lnSpc>
                <a:spcPct val="160000"/>
              </a:lnSpc>
              <a:defRPr sz="5200" spc="52"/>
            </a:pPr>
            <a:r>
              <a:rPr dirty="0" err="1"/>
              <a:t>고착화된</a:t>
            </a:r>
            <a:r>
              <a:rPr dirty="0"/>
              <a:t> </a:t>
            </a:r>
            <a:r>
              <a:rPr dirty="0" err="1"/>
              <a:t>문서</a:t>
            </a:r>
            <a:endParaRPr dirty="0"/>
          </a:p>
        </p:txBody>
      </p:sp>
      <p:sp>
        <p:nvSpPr>
          <p:cNvPr id="216" name="슬기로운 소비 생활"/>
          <p:cNvSpPr txBox="1"/>
          <p:nvPr/>
        </p:nvSpPr>
        <p:spPr>
          <a:xfrm>
            <a:off x="18656732" y="6846568"/>
            <a:ext cx="5952266" cy="966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10000"/>
          </a:bodyPr>
          <a:lstStyle/>
          <a:p>
            <a:pPr lvl="1" indent="434340" algn="l" defTabSz="337820">
              <a:lnSpc>
                <a:spcPct val="160000"/>
              </a:lnSpc>
              <a:defRPr sz="4940" u="sng" spc="49"/>
            </a:pPr>
            <a:r>
              <a:rPr dirty="0" err="1"/>
              <a:t>슬기로운</a:t>
            </a:r>
            <a:r>
              <a:rPr dirty="0"/>
              <a:t> </a:t>
            </a:r>
            <a:r>
              <a:rPr dirty="0" err="1"/>
              <a:t>소비</a:t>
            </a:r>
            <a:r>
              <a:rPr dirty="0"/>
              <a:t> </a:t>
            </a:r>
            <a:r>
              <a:rPr dirty="0" err="1"/>
              <a:t>생활</a:t>
            </a:r>
            <a:endParaRPr dirty="0"/>
          </a:p>
        </p:txBody>
      </p:sp>
      <p:pic>
        <p:nvPicPr>
          <p:cNvPr id="217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68404" y="6589425"/>
            <a:ext cx="2220810" cy="2302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14197" y="6870312"/>
            <a:ext cx="2220810" cy="230257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선"/>
          <p:cNvSpPr/>
          <p:nvPr/>
        </p:nvSpPr>
        <p:spPr>
          <a:xfrm flipV="1">
            <a:off x="6357564" y="4240743"/>
            <a:ext cx="1635024" cy="136072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0" name="선"/>
          <p:cNvSpPr/>
          <p:nvPr/>
        </p:nvSpPr>
        <p:spPr>
          <a:xfrm flipV="1">
            <a:off x="17976828" y="5892376"/>
            <a:ext cx="1126701" cy="112670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21" name="free-icon-notebook-4100539.png" descr="free-icon-notebook-4100539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158851" y="2489282"/>
            <a:ext cx="2220810" cy="211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free-icon-notebook-4100539.png" descr="free-icon-notebook-4100539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52992" y="2489282"/>
            <a:ext cx="2220810" cy="211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free-icon-computer-4893207.png" descr="free-icon-computer-4893207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907359" y="7551427"/>
            <a:ext cx="1960329" cy="1975677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선"/>
          <p:cNvSpPr/>
          <p:nvPr/>
        </p:nvSpPr>
        <p:spPr>
          <a:xfrm>
            <a:off x="12699760" y="4685383"/>
            <a:ext cx="1182152" cy="1808914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25" name="pngwing.com (1).png" descr="pngwing.com (1)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5437303" y="7623947"/>
            <a:ext cx="1960329" cy="183063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편한 가계부 작성과 나와 어울리는 카드"/>
          <p:cNvSpPr txBox="1"/>
          <p:nvPr/>
        </p:nvSpPr>
        <p:spPr>
          <a:xfrm>
            <a:off x="10007212" y="10064633"/>
            <a:ext cx="11095705" cy="98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lvl="1" indent="420623" algn="l" defTabSz="327152">
              <a:lnSpc>
                <a:spcPct val="160000"/>
              </a:lnSpc>
              <a:defRPr sz="4784" spc="47"/>
            </a:pPr>
            <a:r>
              <a:rPr dirty="0" err="1"/>
              <a:t>편한</a:t>
            </a:r>
            <a:r>
              <a:rPr dirty="0"/>
              <a:t> </a:t>
            </a:r>
            <a:r>
              <a:rPr dirty="0" err="1"/>
              <a:t>가계부</a:t>
            </a:r>
            <a:r>
              <a:rPr dirty="0"/>
              <a:t> </a:t>
            </a:r>
            <a:r>
              <a:rPr dirty="0" err="1"/>
              <a:t>작성과</a:t>
            </a:r>
            <a:r>
              <a:rPr dirty="0"/>
              <a:t> </a:t>
            </a:r>
            <a:r>
              <a:rPr dirty="0" err="1"/>
              <a:t>나와</a:t>
            </a:r>
            <a:r>
              <a:rPr dirty="0"/>
              <a:t> </a:t>
            </a:r>
            <a:r>
              <a:rPr dirty="0" err="1"/>
              <a:t>어울리는</a:t>
            </a:r>
            <a:r>
              <a:rPr dirty="0"/>
              <a:t> </a:t>
            </a:r>
            <a:r>
              <a:rPr dirty="0" err="1"/>
              <a:t>카드</a:t>
            </a:r>
            <a:r>
              <a:rPr dirty="0"/>
              <a:t> </a:t>
            </a:r>
          </a:p>
        </p:txBody>
      </p:sp>
      <p:sp>
        <p:nvSpPr>
          <p:cNvPr id="227" name="내 소비 내역을 작성하고 나와 어울리는 금융 상품을 추천 받는다면?…"/>
          <p:cNvSpPr txBox="1"/>
          <p:nvPr/>
        </p:nvSpPr>
        <p:spPr>
          <a:xfrm>
            <a:off x="2075943" y="5934426"/>
            <a:ext cx="21255676" cy="24554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marL="1552222" lvl="1" indent="-917222" algn="l">
              <a:lnSpc>
                <a:spcPct val="160000"/>
              </a:lnSpc>
              <a:buSzPct val="100000"/>
              <a:buBlip>
                <a:blip r:embed="rId9"/>
              </a:buBlip>
              <a:defRPr sz="5200" spc="52"/>
            </a:pPr>
            <a:r>
              <a:rPr dirty="0"/>
              <a:t>내 </a:t>
            </a:r>
            <a:r>
              <a:rPr dirty="0" err="1"/>
              <a:t>소비</a:t>
            </a:r>
            <a:r>
              <a:rPr dirty="0"/>
              <a:t> </a:t>
            </a:r>
            <a:r>
              <a:rPr dirty="0" err="1"/>
              <a:t>내역을</a:t>
            </a:r>
            <a:r>
              <a:rPr dirty="0"/>
              <a:t> </a:t>
            </a:r>
            <a:r>
              <a:rPr dirty="0" err="1"/>
              <a:t>작성하고</a:t>
            </a:r>
            <a:r>
              <a:rPr dirty="0"/>
              <a:t> </a:t>
            </a:r>
            <a:r>
              <a:rPr dirty="0" err="1"/>
              <a:t>나와</a:t>
            </a:r>
            <a:r>
              <a:rPr dirty="0"/>
              <a:t> </a:t>
            </a:r>
            <a:r>
              <a:rPr dirty="0" err="1"/>
              <a:t>어울리는</a:t>
            </a:r>
            <a:r>
              <a:rPr dirty="0"/>
              <a:t> </a:t>
            </a:r>
            <a:r>
              <a:rPr dirty="0" err="1"/>
              <a:t>금융</a:t>
            </a:r>
            <a:r>
              <a:rPr dirty="0"/>
              <a:t> </a:t>
            </a:r>
            <a:r>
              <a:rPr dirty="0" err="1"/>
              <a:t>상품을</a:t>
            </a:r>
            <a:r>
              <a:rPr dirty="0"/>
              <a:t> </a:t>
            </a:r>
            <a:r>
              <a:rPr dirty="0" err="1"/>
              <a:t>추천</a:t>
            </a:r>
            <a:r>
              <a:rPr dirty="0"/>
              <a:t> </a:t>
            </a:r>
            <a:r>
              <a:rPr dirty="0" err="1"/>
              <a:t>받는다면</a:t>
            </a:r>
            <a:r>
              <a:rPr dirty="0"/>
              <a:t>?</a:t>
            </a:r>
          </a:p>
          <a:p>
            <a:pPr>
              <a:lnSpc>
                <a:spcPct val="160000"/>
              </a:lnSpc>
              <a:defRPr sz="5200" spc="52"/>
            </a:pPr>
            <a:r>
              <a:rPr dirty="0"/>
              <a:t>=&gt; </a:t>
            </a:r>
            <a:r>
              <a:rPr dirty="0" err="1"/>
              <a:t>가계부</a:t>
            </a:r>
            <a:r>
              <a:rPr dirty="0"/>
              <a:t> + </a:t>
            </a:r>
            <a:r>
              <a:rPr dirty="0" err="1"/>
              <a:t>카드</a:t>
            </a:r>
            <a:r>
              <a:rPr dirty="0"/>
              <a:t> </a:t>
            </a:r>
            <a:r>
              <a:rPr dirty="0" err="1"/>
              <a:t>추천</a:t>
            </a:r>
            <a:r>
              <a:rPr dirty="0"/>
              <a:t> == </a:t>
            </a:r>
            <a:r>
              <a:rPr dirty="0" err="1"/>
              <a:t>슬기로운</a:t>
            </a:r>
            <a:r>
              <a:rPr dirty="0"/>
              <a:t> </a:t>
            </a:r>
            <a:r>
              <a:rPr dirty="0" err="1"/>
              <a:t>소비</a:t>
            </a:r>
            <a:r>
              <a:rPr dirty="0"/>
              <a:t> </a:t>
            </a:r>
            <a:r>
              <a:rPr dirty="0" err="1"/>
              <a:t>생활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HOW?"/>
          <p:cNvSpPr txBox="1">
            <a:spLocks noGrp="1"/>
          </p:cNvSpPr>
          <p:nvPr>
            <p:ph type="body" sz="quarter" idx="1"/>
          </p:nvPr>
        </p:nvSpPr>
        <p:spPr>
          <a:xfrm>
            <a:off x="1126031" y="3191073"/>
            <a:ext cx="22551951" cy="1421729"/>
          </a:xfrm>
          <a:prstGeom prst="rect">
            <a:avLst/>
          </a:prstGeom>
        </p:spPr>
        <p:txBody>
          <a:bodyPr/>
          <a:lstStyle/>
          <a:p>
            <a:pPr marL="228600" indent="-228600" algn="l">
              <a:lnSpc>
                <a:spcPct val="160000"/>
              </a:lnSpc>
              <a:buSzPct val="80000"/>
              <a:buBlip>
                <a:blip r:embed="rId2"/>
              </a:buBlip>
              <a:defRPr sz="6500" b="1" i="1" spc="65">
                <a:latin typeface="+mn-lt"/>
                <a:ea typeface="+mn-ea"/>
                <a:cs typeface="+mn-cs"/>
                <a:sym typeface="Avenir Next Regular"/>
              </a:defRPr>
            </a:pPr>
            <a:r>
              <a:t> HOW?</a:t>
            </a:r>
          </a:p>
        </p:txBody>
      </p:sp>
      <p:sp>
        <p:nvSpPr>
          <p:cNvPr id="230" name="Subject"/>
          <p:cNvSpPr txBox="1">
            <a:spLocks noGrp="1"/>
          </p:cNvSpPr>
          <p:nvPr>
            <p:ph type="title"/>
          </p:nvPr>
        </p:nvSpPr>
        <p:spPr>
          <a:xfrm>
            <a:off x="1126543" y="1265981"/>
            <a:ext cx="6352903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Subject</a:t>
            </a:r>
          </a:p>
        </p:txBody>
      </p:sp>
      <p:sp>
        <p:nvSpPr>
          <p:cNvPr id="231" name="GOAL: 소비 데이터를 기반으로 카드 추천, 사용자의 소비 습관을 줄임"/>
          <p:cNvSpPr txBox="1"/>
          <p:nvPr/>
        </p:nvSpPr>
        <p:spPr>
          <a:xfrm>
            <a:off x="1126031" y="10276301"/>
            <a:ext cx="22551951" cy="1421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>
              <a:lnSpc>
                <a:spcPct val="180000"/>
              </a:lnSpc>
              <a:buClr>
                <a:schemeClr val="accent1">
                  <a:satOff val="36598"/>
                  <a:lumOff val="-17227"/>
                </a:schemeClr>
              </a:buClr>
              <a:buSzPct val="80000"/>
              <a:buBlip>
                <a:blip r:embed="rId2"/>
              </a:buBlip>
              <a:defRPr sz="6500" spc="65"/>
            </a:pPr>
            <a:r>
              <a:t>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GOAL</a:t>
            </a:r>
            <a:r>
              <a:t>: </a:t>
            </a:r>
            <a:r>
              <a:rPr sz="5200" spc="52"/>
              <a:t>소비 데이터를 기반으로 카드 추천, 사용자의 소비 습관을 줄임</a:t>
            </a:r>
          </a:p>
        </p:txBody>
      </p:sp>
      <p:pic>
        <p:nvPicPr>
          <p:cNvPr id="232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3" y="4888183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71" y="4888183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3" y="6331820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72" y="6067299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04" y="7582242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08702" y="5885132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97" y="7228295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ngwing.com.png" descr="pngwing.com.png"/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27348" y="5289351"/>
            <a:ext cx="2594145" cy="3137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ngwing.com (1).png" descr="pngwing.com (1)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548718" y="2333289"/>
            <a:ext cx="3003419" cy="3137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pngegg (1).png" descr="pngegg (1)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239579" y="4738952"/>
            <a:ext cx="2961618" cy="2750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ngwing.com (2).png" descr="pngwing.com (2)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6548718" y="6702629"/>
            <a:ext cx="3101675" cy="3180956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선"/>
          <p:cNvSpPr/>
          <p:nvPr/>
        </p:nvSpPr>
        <p:spPr>
          <a:xfrm>
            <a:off x="5902348" y="5679709"/>
            <a:ext cx="2588939" cy="363844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4" name="선"/>
          <p:cNvSpPr/>
          <p:nvPr/>
        </p:nvSpPr>
        <p:spPr>
          <a:xfrm>
            <a:off x="5898371" y="6939562"/>
            <a:ext cx="2592026" cy="2958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5" name="선"/>
          <p:cNvSpPr/>
          <p:nvPr/>
        </p:nvSpPr>
        <p:spPr>
          <a:xfrm flipV="1">
            <a:off x="5897933" y="7894498"/>
            <a:ext cx="2596981" cy="30983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6" name="선"/>
          <p:cNvSpPr/>
          <p:nvPr/>
        </p:nvSpPr>
        <p:spPr>
          <a:xfrm>
            <a:off x="12838033" y="7151187"/>
            <a:ext cx="2593976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47" name="free-icon-data-processing-5105211.png" descr="free-icon-data-processing-510521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5051" y="5264021"/>
            <a:ext cx="1699940" cy="1699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Why?"/>
          <p:cNvSpPr txBox="1">
            <a:spLocks noGrp="1"/>
          </p:cNvSpPr>
          <p:nvPr>
            <p:ph type="title"/>
          </p:nvPr>
        </p:nvSpPr>
        <p:spPr>
          <a:xfrm>
            <a:off x="837975" y="1265981"/>
            <a:ext cx="20207127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Why?</a:t>
            </a:r>
          </a:p>
        </p:txBody>
      </p:sp>
      <p:sp>
        <p:nvSpPr>
          <p:cNvPr id="250" name="가계부 APP(5++) &gt; 가계부 WEB(1)"/>
          <p:cNvSpPr txBox="1">
            <a:spLocks noGrp="1"/>
          </p:cNvSpPr>
          <p:nvPr>
            <p:ph type="body" sz="quarter" idx="1"/>
          </p:nvPr>
        </p:nvSpPr>
        <p:spPr>
          <a:xfrm>
            <a:off x="7637700" y="2028109"/>
            <a:ext cx="11380579" cy="953413"/>
          </a:xfrm>
          <a:prstGeom prst="rect">
            <a:avLst/>
          </a:prstGeom>
        </p:spPr>
        <p:txBody>
          <a:bodyPr/>
          <a:lstStyle/>
          <a:p>
            <a:pPr marL="0" indent="0" defTabSz="352044">
              <a:lnSpc>
                <a:spcPct val="100000"/>
              </a:lnSpc>
              <a:buSzTx/>
              <a:buNone/>
              <a:defRPr sz="4752" spc="47"/>
            </a:pPr>
            <a:r>
              <a:t>가계부 </a:t>
            </a:r>
            <a:r>
              <a:rPr u="sng"/>
              <a:t>APP(5++)</a:t>
            </a:r>
            <a:r>
              <a:t> &gt; 가계부 </a:t>
            </a:r>
            <a:r>
              <a:rPr u="sng"/>
              <a:t>WEB(1)</a:t>
            </a:r>
          </a:p>
        </p:txBody>
      </p:sp>
      <p:pic>
        <p:nvPicPr>
          <p:cNvPr id="251" name="스크린샷 2024-09-30 오후 8.50.52.png" descr="스크린샷 2024-09-30 오후 8.50.5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62626" y="3491039"/>
            <a:ext cx="11160602" cy="8805082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왜 공책을 사야하는가…"/>
          <p:cNvSpPr txBox="1"/>
          <p:nvPr/>
        </p:nvSpPr>
        <p:spPr>
          <a:xfrm>
            <a:off x="12407222" y="4655045"/>
            <a:ext cx="11501426" cy="647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</a:pPr>
            <a:r>
              <a:t>왜 공책을 사야하는가</a:t>
            </a:r>
          </a:p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  <a:defRPr u="sng"/>
            </a:pPr>
            <a:r>
              <a:t>더욱 더 큰 화면으로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깔끔한 가계부”</a:t>
            </a:r>
          </a:p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  <a:defRPr u="sng"/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“</a:t>
            </a:r>
            <a:r>
              <a:t>내 소비와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어울리는 카드</a:t>
            </a:r>
            <a:r>
              <a:t>”</a:t>
            </a:r>
          </a:p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  <a:defRPr u="sng"/>
            </a:pPr>
            <a:r>
              <a:t>한 눈에 확인 가능한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내 혜택</a:t>
            </a:r>
            <a:r>
              <a:t>”</a:t>
            </a:r>
          </a:p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  <a:defRPr u="sng"/>
            </a:pPr>
            <a:r>
              <a:t>나와 같은 카드 구매자와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커뮤니티 기능</a:t>
            </a:r>
            <a:r>
              <a:t>”</a:t>
            </a:r>
          </a:p>
        </p:txBody>
      </p:sp>
      <p:pic>
        <p:nvPicPr>
          <p:cNvPr id="253" name="스크린샷 2024-10-12 오전 12.10.42.png" descr="스크린샷 2024-10-12 오전 12.10.42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17682" y="3440924"/>
            <a:ext cx="11250491" cy="8905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스크린샷 2024-10-12 오전 12.14.40.png" descr="스크린샷 2024-10-12 오전 12.14.40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1295" y="3437947"/>
            <a:ext cx="11163264" cy="891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3" animBg="1" advAuto="0"/>
      <p:bldP spid="253" grpId="1" animBg="1" advAuto="0"/>
      <p:bldP spid="254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프로젝트 개요-유저플로우(회원영역)"/>
          <p:cNvSpPr txBox="1">
            <a:spLocks noGrp="1"/>
          </p:cNvSpPr>
          <p:nvPr>
            <p:ph type="title" idx="4294967295"/>
          </p:nvPr>
        </p:nvSpPr>
        <p:spPr>
          <a:xfrm>
            <a:off x="223651" y="286704"/>
            <a:ext cx="12636475" cy="1649711"/>
          </a:xfrm>
          <a:prstGeom prst="rect">
            <a:avLst/>
          </a:prstGeom>
        </p:spPr>
        <p:txBody>
          <a:bodyPr/>
          <a:lstStyle/>
          <a:p>
            <a:pPr algn="l" defTabSz="496570">
              <a:defRPr sz="7650" u="sng" spc="229">
                <a:solidFill>
                  <a:schemeClr val="accent6"/>
                </a:solidFill>
              </a:defRPr>
            </a:pPr>
            <a:r>
              <a:t>프로젝트 개요-</a:t>
            </a:r>
            <a:r>
              <a:rPr sz="5950" spc="178"/>
              <a:t>유저플로우(회원영역)</a:t>
            </a:r>
          </a:p>
        </p:txBody>
      </p:sp>
      <p:pic>
        <p:nvPicPr>
          <p:cNvPr id="257" name="유저플로우-회원.png" descr="유저플로우-회원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700" y="1857787"/>
            <a:ext cx="19161573" cy="11659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프로젝트 개요-회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223651" y="286704"/>
            <a:ext cx="12636475" cy="1649711"/>
          </a:xfrm>
          <a:prstGeom prst="rect">
            <a:avLst/>
          </a:prstGeom>
        </p:spPr>
        <p:txBody>
          <a:bodyPr/>
          <a:lstStyle/>
          <a:p>
            <a:pPr algn="l" defTabSz="525779">
              <a:defRPr sz="8100" u="sng" spc="242">
                <a:solidFill>
                  <a:schemeClr val="accent6"/>
                </a:solidFill>
              </a:defRPr>
            </a:pPr>
            <a:r>
              <a:t>프로젝트 개요-</a:t>
            </a:r>
            <a:r>
              <a:rPr sz="6300" spc="189"/>
              <a:t>회원영역(주요기능)</a:t>
            </a:r>
          </a:p>
        </p:txBody>
      </p:sp>
      <p:pic>
        <p:nvPicPr>
          <p:cNvPr id="260" name="스크린샷 2024-10-14 오후 10.12.59.png" descr="스크린샷 2024-10-14 오후 10.12.59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5" y="2563577"/>
            <a:ext cx="22733610" cy="9581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프로젝트 개요-유저플로우(관리자영역)"/>
          <p:cNvSpPr txBox="1">
            <a:spLocks noGrp="1"/>
          </p:cNvSpPr>
          <p:nvPr>
            <p:ph type="title" idx="4294967295"/>
          </p:nvPr>
        </p:nvSpPr>
        <p:spPr>
          <a:xfrm>
            <a:off x="223651" y="239622"/>
            <a:ext cx="12672734" cy="1649712"/>
          </a:xfrm>
          <a:prstGeom prst="rect">
            <a:avLst/>
          </a:prstGeom>
        </p:spPr>
        <p:txBody>
          <a:bodyPr/>
          <a:lstStyle/>
          <a:p>
            <a:pPr algn="l" defTabSz="473201">
              <a:defRPr sz="7290" u="sng" spc="218">
                <a:solidFill>
                  <a:schemeClr val="accent6"/>
                </a:solidFill>
              </a:defRPr>
            </a:pPr>
            <a:r>
              <a:t>프로젝트 개요-</a:t>
            </a:r>
            <a:r>
              <a:rPr sz="5670" spc="170"/>
              <a:t>유저플로우(관리자영역)</a:t>
            </a:r>
          </a:p>
        </p:txBody>
      </p:sp>
      <p:pic>
        <p:nvPicPr>
          <p:cNvPr id="263" name="유저플로우-관리자.png" descr="유저플로우-관리ᄌ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88984" y="1667456"/>
            <a:ext cx="17450783" cy="11897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프로젝트 개요-관리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223651" y="239622"/>
            <a:ext cx="12672734" cy="1649712"/>
          </a:xfrm>
          <a:prstGeom prst="rect">
            <a:avLst/>
          </a:prstGeom>
        </p:spPr>
        <p:txBody>
          <a:bodyPr/>
          <a:lstStyle/>
          <a:p>
            <a:pPr algn="l" defTabSz="461518">
              <a:defRPr sz="7110" u="sng" spc="213">
                <a:solidFill>
                  <a:schemeClr val="accent6"/>
                </a:solidFill>
              </a:defRPr>
            </a:pPr>
            <a:r>
              <a:t>프로젝트 개요-관리자영역</a:t>
            </a:r>
            <a:r>
              <a:rPr sz="5530" spc="165"/>
              <a:t>(주요기능)</a:t>
            </a:r>
          </a:p>
        </p:txBody>
      </p:sp>
      <p:pic>
        <p:nvPicPr>
          <p:cNvPr id="266" name="스크린샷 2024-10-14 오후 7.25.29.png" descr="스크린샷 2024-10-14 오후 7.25.29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9827" y="1777831"/>
            <a:ext cx="23244345" cy="11574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45" normalizeH="0" baseline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45" normalizeH="0" baseline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Microsoft Office PowerPoint</Application>
  <PresentationFormat>사용자 지정</PresentationFormat>
  <Paragraphs>46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Avenir Next Demi Bold</vt:lpstr>
      <vt:lpstr>Avenir Next Medium</vt:lpstr>
      <vt:lpstr>Avenir Next Regular</vt:lpstr>
      <vt:lpstr>Helvetica Neue</vt:lpstr>
      <vt:lpstr>24_Briefing</vt:lpstr>
      <vt:lpstr>We are ing</vt:lpstr>
      <vt:lpstr>개요</vt:lpstr>
      <vt:lpstr>Subject</vt:lpstr>
      <vt:lpstr>Subject</vt:lpstr>
      <vt:lpstr>Why?</vt:lpstr>
      <vt:lpstr>프로젝트 개요-유저플로우(회원영역)</vt:lpstr>
      <vt:lpstr>프로젝트 개요-회원영역(주요기능)</vt:lpstr>
      <vt:lpstr>프로젝트 개요-유저플로우(관리자영역)</vt:lpstr>
      <vt:lpstr>프로젝트 개요-관리자영역(주요기능)</vt:lpstr>
      <vt:lpstr>공통 UI</vt:lpstr>
      <vt:lpstr>관리자 UI</vt:lpstr>
      <vt:lpstr>관리자 UI</vt:lpstr>
      <vt:lpstr>관리자 UI</vt:lpstr>
      <vt:lpstr>관리자 UI</vt:lpstr>
      <vt:lpstr>관리자 UI</vt:lpstr>
      <vt:lpstr>관리자 UI</vt:lpstr>
      <vt:lpstr>관리자 UI</vt:lpstr>
      <vt:lpstr>사용자 UI</vt:lpstr>
      <vt:lpstr>사용자 UI</vt:lpstr>
      <vt:lpstr>사용자 UI</vt:lpstr>
      <vt:lpstr>사용자 UI</vt:lpstr>
      <vt:lpstr>사용자 UI</vt:lpstr>
      <vt:lpstr>Thank YOU for watch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are ing</dc:title>
  <cp:lastModifiedBy>USER</cp:lastModifiedBy>
  <cp:revision>1</cp:revision>
  <dcterms:modified xsi:type="dcterms:W3CDTF">2024-10-14T14:26:04Z</dcterms:modified>
</cp:coreProperties>
</file>